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8" r:id="rId5"/>
    <p:sldId id="282" r:id="rId6"/>
    <p:sldId id="263" r:id="rId7"/>
    <p:sldId id="265" r:id="rId8"/>
    <p:sldId id="283" r:id="rId9"/>
    <p:sldId id="266" r:id="rId10"/>
    <p:sldId id="277" r:id="rId11"/>
    <p:sldId id="278" r:id="rId12"/>
    <p:sldId id="279" r:id="rId13"/>
    <p:sldId id="273" r:id="rId14"/>
    <p:sldId id="272" r:id="rId15"/>
    <p:sldId id="281" r:id="rId16"/>
    <p:sldId id="271" r:id="rId17"/>
    <p:sldId id="275" r:id="rId18"/>
    <p:sldId id="262" r:id="rId19"/>
    <p:sldId id="274" r:id="rId20"/>
    <p:sldId id="284" r:id="rId21"/>
    <p:sldId id="287" r:id="rId22"/>
    <p:sldId id="2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12703"/>
    <a:srgbClr val="A9915D"/>
    <a:srgbClr val="AD9861"/>
    <a:srgbClr val="8A733F"/>
    <a:srgbClr val="FCFCE9"/>
    <a:srgbClr val="F5F1BF"/>
    <a:srgbClr val="B39E67"/>
    <a:srgbClr val="D3B255"/>
    <a:srgbClr val="0C40AA"/>
    <a:srgbClr val="72A0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849" y="1101012"/>
            <a:ext cx="58223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История страны в биографиях моих  предков</a:t>
            </a:r>
          </a:p>
          <a:p>
            <a:pPr algn="ctr"/>
            <a:endParaRPr lang="ru-RU" sz="4800" b="1" dirty="0" smtClean="0"/>
          </a:p>
          <a:p>
            <a:pPr algn="ctr"/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596788" y="3801953"/>
            <a:ext cx="6707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/>
          </a:p>
          <a:p>
            <a:pPr algn="ctr"/>
            <a:r>
              <a:rPr lang="ru-RU" sz="2800" dirty="0" smtClean="0"/>
              <a:t>Выполнил </a:t>
            </a:r>
            <a:r>
              <a:rPr lang="ru-RU" sz="2800" dirty="0" err="1" smtClean="0"/>
              <a:t>Маковеев</a:t>
            </a:r>
            <a:r>
              <a:rPr lang="ru-RU" sz="2800" dirty="0" smtClean="0"/>
              <a:t> Ярослав, </a:t>
            </a:r>
          </a:p>
          <a:p>
            <a:pPr algn="ctr"/>
            <a:r>
              <a:rPr lang="ru-RU" sz="2800" dirty="0" smtClean="0"/>
              <a:t>ученик 8 класса,</a:t>
            </a:r>
          </a:p>
          <a:p>
            <a:pPr algn="ctr"/>
            <a:r>
              <a:rPr lang="ru-RU" sz="2800" dirty="0" smtClean="0"/>
              <a:t>МБОУ </a:t>
            </a:r>
            <a:r>
              <a:rPr lang="ru-RU" sz="2800" dirty="0" err="1" smtClean="0"/>
              <a:t>Энтузиастская</a:t>
            </a:r>
            <a:r>
              <a:rPr lang="ru-RU" sz="2800" dirty="0" smtClean="0"/>
              <a:t> школа им. </a:t>
            </a:r>
            <a:endParaRPr lang="ru-RU" sz="2800" dirty="0" smtClean="0"/>
          </a:p>
          <a:p>
            <a:pPr algn="ctr"/>
            <a:r>
              <a:rPr lang="ru-RU" sz="2800" dirty="0" smtClean="0"/>
              <a:t>В.И</a:t>
            </a:r>
            <a:r>
              <a:rPr lang="ru-RU" sz="2800" dirty="0" smtClean="0"/>
              <a:t>. </a:t>
            </a:r>
            <a:r>
              <a:rPr lang="ru-RU" sz="2800" dirty="0" err="1" smtClean="0"/>
              <a:t>Шибанкова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849" y="1101012"/>
            <a:ext cx="5822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/>
          </a:p>
          <a:p>
            <a:pPr algn="ctr"/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817845" y="4109726"/>
            <a:ext cx="54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Моя семья</a:t>
            </a:r>
          </a:p>
          <a:p>
            <a:pPr algn="ctr"/>
            <a:r>
              <a:rPr lang="ru-RU" b="1" dirty="0" smtClean="0">
                <a:latin typeface="+mj-lt"/>
              </a:rPr>
              <a:t>Папа Андрей Леонидович</a:t>
            </a:r>
          </a:p>
          <a:p>
            <a:pPr algn="ctr"/>
            <a:r>
              <a:rPr lang="ru-RU" b="1" dirty="0" smtClean="0">
                <a:latin typeface="+mj-lt"/>
              </a:rPr>
              <a:t>Мама  Елена Викторовна</a:t>
            </a:r>
          </a:p>
          <a:p>
            <a:pPr algn="ctr"/>
            <a:r>
              <a:rPr lang="ru-RU" b="1" dirty="0" smtClean="0">
                <a:latin typeface="+mj-lt"/>
              </a:rPr>
              <a:t>Сестра Кристина</a:t>
            </a:r>
          </a:p>
          <a:p>
            <a:pPr algn="ctr"/>
            <a:r>
              <a:rPr lang="ru-RU" b="1" dirty="0" smtClean="0">
                <a:latin typeface="+mj-lt"/>
              </a:rPr>
              <a:t>Я  Ярослав.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2776" y="339324"/>
            <a:ext cx="5312639" cy="3987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849" y="1101012"/>
            <a:ext cx="5822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/>
          </a:p>
          <a:p>
            <a:pPr algn="ctr"/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433015" y="4479059"/>
            <a:ext cx="7096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Дедушка и бабушка. 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Маковеев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Леонид Петрович,1955 г.р.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Маковеева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Крючкова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)Вера Николаевна, 1959 г.р.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0119" y="350183"/>
            <a:ext cx="5503031" cy="4009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849" y="1101012"/>
            <a:ext cx="5822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/>
          </a:p>
          <a:p>
            <a:pPr algn="ctr"/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583139" y="4861197"/>
            <a:ext cx="7069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Дедушка и бабушка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Кривцов Виктор Иванович, 1950 г.р.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Кривцова (Карпова)Людмила Николаевна,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1950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г.р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8879" y="363159"/>
            <a:ext cx="5566213" cy="4177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" name="Рисунок 7" descr="C:\Users\User\AppData\Local\Microsoft\Windows\Temporary Internet Files\Content.Word\IMG_44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9413" y="732619"/>
            <a:ext cx="4877485" cy="39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новые   папки\краеведение\маковеевы\IMG_4712.JPG"/>
          <p:cNvPicPr/>
          <p:nvPr/>
        </p:nvPicPr>
        <p:blipFill>
          <a:blip r:embed="rId4" cstate="print"/>
          <a:srcRect l="12503" t="58763" r="22637" b="21510"/>
          <a:stretch>
            <a:fillRect/>
          </a:stretch>
        </p:blipFill>
        <p:spPr bwMode="auto">
          <a:xfrm>
            <a:off x="1064524" y="3370997"/>
            <a:ext cx="7410735" cy="309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12943" y="586854"/>
            <a:ext cx="3821373" cy="1842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Маковеев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Петр Петрович, 1907г.р.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Рисунок 4" descr="C:\Users\User\AppData\Local\Microsoft\Windows\Temporary Internet Files\Content.Word\IMG_4546.jpg"/>
          <p:cNvPicPr/>
          <p:nvPr/>
        </p:nvPicPr>
        <p:blipFill>
          <a:blip r:embed="rId3" cstate="print"/>
          <a:srcRect l="2886" t="10043" r="9407" b="5983"/>
          <a:stretch>
            <a:fillRect/>
          </a:stretch>
        </p:blipFill>
        <p:spPr bwMode="auto">
          <a:xfrm>
            <a:off x="3399927" y="315391"/>
            <a:ext cx="52101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1\IMG_448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" y="245660"/>
            <a:ext cx="3111689" cy="397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Temporary Internet Files\Content.Word\IMG_4545.jpg"/>
          <p:cNvPicPr/>
          <p:nvPr/>
        </p:nvPicPr>
        <p:blipFill>
          <a:blip r:embed="rId5" cstate="print"/>
          <a:srcRect l="8498" t="16239" r="7002" b="6197"/>
          <a:stretch>
            <a:fillRect/>
          </a:stretch>
        </p:blipFill>
        <p:spPr bwMode="auto">
          <a:xfrm>
            <a:off x="3208575" y="3400425"/>
            <a:ext cx="5019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8364" y="4271749"/>
            <a:ext cx="3070746" cy="22928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Маковеева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Штанова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Екатерина Михайловна, 1911 г.р.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1003" y="764275"/>
            <a:ext cx="2524835" cy="1064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Прапрапрадед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Романов Иван Васильевич. 1879 </a:t>
            </a:r>
            <a:r>
              <a:rPr lang="ru-RU" dirty="0" err="1" smtClean="0">
                <a:solidFill>
                  <a:schemeClr val="tx1"/>
                </a:solidFill>
              </a:rPr>
              <a:t>г.р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1379" y="750627"/>
            <a:ext cx="2524835" cy="1037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Анастасия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4782" y="4683458"/>
            <a:ext cx="1976651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Александра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Прапрабабушка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0961" y="2552132"/>
            <a:ext cx="1701421" cy="959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46563" y="2538485"/>
            <a:ext cx="1467134" cy="996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Мария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64742" y="2524835"/>
            <a:ext cx="1287437" cy="978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Анна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2354239" y="2053988"/>
            <a:ext cx="34119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6428096" y="2033516"/>
            <a:ext cx="4094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65779" y="2224585"/>
            <a:ext cx="4039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7" idx="0"/>
          </p:cNvCxnSpPr>
          <p:nvPr/>
        </p:nvCxnSpPr>
        <p:spPr>
          <a:xfrm rot="10800000" flipV="1">
            <a:off x="2001673" y="2238232"/>
            <a:ext cx="1724167" cy="31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2620372" y="3439239"/>
            <a:ext cx="2470242" cy="409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8" idx="0"/>
          </p:cNvCxnSpPr>
          <p:nvPr/>
        </p:nvCxnSpPr>
        <p:spPr>
          <a:xfrm rot="16200000" flipH="1">
            <a:off x="4573706" y="2332061"/>
            <a:ext cx="286604" cy="1262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636525" y="2265528"/>
            <a:ext cx="1583141" cy="245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379" t="34728" r="67973" b="33618"/>
          <a:stretch>
            <a:fillRect/>
          </a:stretch>
        </p:blipFill>
        <p:spPr bwMode="auto">
          <a:xfrm>
            <a:off x="5718412" y="3739486"/>
            <a:ext cx="2074460" cy="2156346"/>
          </a:xfrm>
          <a:prstGeom prst="rect">
            <a:avLst/>
          </a:prstGeom>
          <a:noFill/>
        </p:spPr>
      </p:pic>
      <p:cxnSp>
        <p:nvCxnSpPr>
          <p:cNvPr id="30" name="Прямая со стрелкой 29"/>
          <p:cNvCxnSpPr/>
          <p:nvPr/>
        </p:nvCxnSpPr>
        <p:spPr>
          <a:xfrm>
            <a:off x="5049672" y="5131558"/>
            <a:ext cx="57320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7841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382137"/>
            <a:ext cx="4653886" cy="6005015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158854" y="1352167"/>
            <a:ext cx="333005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прадед, Карпов Николай Иванович 04. 05.1929г.р. с дочкой Людмилой (моей бабушкой)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Байрам-Али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Туркменская ССР, 1954г.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681182" y="1863873"/>
            <a:ext cx="4462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F:\Новая папка1\Scan1\CCI26092019_00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4" b="36534"/>
          <a:stretch/>
        </p:blipFill>
        <p:spPr bwMode="auto">
          <a:xfrm>
            <a:off x="3584032" y="391938"/>
            <a:ext cx="4951148" cy="3590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1" y="493612"/>
            <a:ext cx="2783807" cy="3655307"/>
          </a:xfrm>
          <a:prstGeom prst="rect">
            <a:avLst/>
          </a:prstGeom>
          <a:noFill/>
        </p:spPr>
      </p:pic>
      <p:pic>
        <p:nvPicPr>
          <p:cNvPr id="9" name="Рисунок 8" descr="F:\Новая папка1\Scan1\CCI26092019_00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6890" b="37453"/>
          <a:stretch/>
        </p:blipFill>
        <p:spPr bwMode="auto">
          <a:xfrm>
            <a:off x="3755197" y="3379904"/>
            <a:ext cx="4581524" cy="3182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0" name="Рисунок 9" descr="F:\Новая папка1\Scan1\CCI26092019_001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31" b="21470"/>
          <a:stretch>
            <a:fillRect/>
          </a:stretch>
        </p:blipFill>
        <p:spPr bwMode="auto">
          <a:xfrm>
            <a:off x="1446663" y="3294803"/>
            <a:ext cx="4607944" cy="326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4" y="1783719"/>
            <a:ext cx="184731" cy="1100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endParaRPr lang="ru-RU" sz="7200" b="1" dirty="0">
              <a:ln w="19050">
                <a:solidFill>
                  <a:srgbClr val="712703"/>
                </a:solidFill>
              </a:ln>
              <a:gradFill flip="none" rotWithShape="1">
                <a:gsLst>
                  <a:gs pos="0">
                    <a:srgbClr val="B39E67"/>
                  </a:gs>
                  <a:gs pos="42000">
                    <a:srgbClr val="F5F1BF"/>
                  </a:gs>
                  <a:gs pos="83000">
                    <a:srgbClr val="A9915D"/>
                  </a:gs>
                  <a:gs pos="100000">
                    <a:srgbClr val="8A733F"/>
                  </a:gs>
                </a:gsLst>
                <a:lin ang="0" scaled="1"/>
                <a:tileRect/>
              </a:gradFill>
              <a:effectLst>
                <a:glow rad="63500">
                  <a:schemeClr val="accent4">
                    <a:alpha val="40000"/>
                  </a:schemeClr>
                </a:glow>
              </a:effectLst>
              <a:latin typeface="Lobster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4578" name="AutoShape 2" descr="https://cs8.pikabu.ru/post_img/2018/04/22/5/og_og_152437801126773990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xn--80anccqhhxn0b9a0a.xn--80aaccp4ajwpkgbl4lpb.xn--p1ai/upload/iblock/6bb/svecha_pt.jpg"/>
          <p:cNvPicPr/>
          <p:nvPr/>
        </p:nvPicPr>
        <p:blipFill>
          <a:blip r:embed="rId3" cstate="print"/>
          <a:srcRect l="2115" t="13699" r="10726" b="5936"/>
          <a:stretch>
            <a:fillRect/>
          </a:stretch>
        </p:blipFill>
        <p:spPr bwMode="auto">
          <a:xfrm>
            <a:off x="4899546" y="4913194"/>
            <a:ext cx="3547938" cy="151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64275" y="1676203"/>
            <a:ext cx="749262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вернулись с Великой Отечественной войны: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Прапрадед Крючков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Корнелий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Терентьевич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Прапрадед Агафонов Алексей Андреевич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Прапрадед Максимов Петр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" y="477799"/>
            <a:ext cx="3656572" cy="4762941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681182" y="1405266"/>
            <a:ext cx="302980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прапрадед, Карпов  Иван Николаевич (1896г.р.)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4318" y="699427"/>
            <a:ext cx="6027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6036" y="1555845"/>
            <a:ext cx="77382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Проблема современного общества – это связь поколений.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Составляя родословное дерево своей семьи, дети вовлекают в эту работу и  взрослых. Из их рассказов узнают много интересного о жизни предков, уважают и чтят обычаи своего народа. А самое главное через историю изучения родов можно лучше понять географию, историю нашей страны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23059" r="33865" b="-269"/>
          <a:stretch>
            <a:fillRect/>
          </a:stretch>
        </p:blipFill>
        <p:spPr bwMode="auto">
          <a:xfrm>
            <a:off x="627797" y="476525"/>
            <a:ext cx="7847463" cy="365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16907" y="6100548"/>
            <a:ext cx="1965278" cy="7574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Я, </a:t>
            </a:r>
            <a:r>
              <a:rPr lang="ru-RU" sz="1400" dirty="0" err="1" smtClean="0">
                <a:solidFill>
                  <a:schemeClr val="tx1"/>
                </a:solidFill>
              </a:rPr>
              <a:t>Маковеев</a:t>
            </a:r>
            <a:r>
              <a:rPr lang="ru-RU" sz="1400" dirty="0" smtClean="0">
                <a:solidFill>
                  <a:schemeClr val="tx1"/>
                </a:solidFill>
              </a:rPr>
              <a:t> Ярослав, с. Городище, </a:t>
            </a:r>
            <a:r>
              <a:rPr lang="ru-RU" sz="1400" dirty="0" err="1" smtClean="0">
                <a:solidFill>
                  <a:schemeClr val="tx1"/>
                </a:solidFill>
              </a:rPr>
              <a:t>Юрьев-Польского</a:t>
            </a:r>
            <a:r>
              <a:rPr lang="ru-RU" sz="1400" dirty="0" smtClean="0">
                <a:solidFill>
                  <a:schemeClr val="tx1"/>
                </a:solidFill>
              </a:rPr>
              <a:t> района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1946" y="5349923"/>
            <a:ext cx="2279176" cy="8188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Маковеев</a:t>
            </a:r>
            <a:r>
              <a:rPr lang="ru-RU" sz="1400" dirty="0" smtClean="0">
                <a:solidFill>
                  <a:schemeClr val="tx1"/>
                </a:solidFill>
              </a:rPr>
              <a:t> Андрей Леонидович, с Городище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Юрьев-Польского</a:t>
            </a:r>
            <a:r>
              <a:rPr lang="ru-RU" sz="1400" dirty="0" smtClean="0">
                <a:solidFill>
                  <a:schemeClr val="tx1"/>
                </a:solidFill>
              </a:rPr>
              <a:t> района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8995" y="5377219"/>
            <a:ext cx="1947083" cy="887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Кривцова Елена Викторовна, Байрам- Али, Туркменская ССР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963838"/>
            <a:ext cx="1064525" cy="721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Маковеевы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8172" y="2963838"/>
            <a:ext cx="968991" cy="734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Штановы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56345" y="2988860"/>
            <a:ext cx="1091821" cy="750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Крючковы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1386" y="3016154"/>
            <a:ext cx="1198728" cy="736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Агафоновы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81182" y="2977486"/>
            <a:ext cx="1094095" cy="789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Кривцовы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29868" y="2961564"/>
            <a:ext cx="1089546" cy="791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Максимовы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33063" y="2963838"/>
            <a:ext cx="1025856" cy="789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Карповы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97588" y="2963839"/>
            <a:ext cx="955343" cy="802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Куценко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60059" y="982637"/>
            <a:ext cx="1078172" cy="167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с. Федосьино Юрьев- Польского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уезда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Владимирской губернии 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20120" y="1023582"/>
            <a:ext cx="2251880" cy="167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err="1" smtClean="0">
                <a:solidFill>
                  <a:schemeClr val="tx1"/>
                </a:solidFill>
              </a:rPr>
              <a:t>Кочуро-Выселки</a:t>
            </a:r>
            <a:r>
              <a:rPr lang="ru-RU" sz="1600" dirty="0" smtClean="0">
                <a:solidFill>
                  <a:schemeClr val="tx1"/>
                </a:solidFill>
              </a:rPr>
              <a:t> Рязанской губернии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794912" y="1023582"/>
            <a:ext cx="955343" cy="1528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Саратовс-кая</a:t>
            </a:r>
            <a:r>
              <a:rPr lang="ru-RU" sz="1400" dirty="0" smtClean="0">
                <a:solidFill>
                  <a:schemeClr val="tx1"/>
                </a:solidFill>
              </a:rPr>
              <a:t> губерния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18495" y="1050877"/>
            <a:ext cx="955343" cy="15149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Красно-дарский</a:t>
            </a:r>
            <a:r>
              <a:rPr lang="ru-RU" sz="1400" dirty="0" smtClean="0">
                <a:solidFill>
                  <a:schemeClr val="tx1"/>
                </a:solidFill>
              </a:rPr>
              <a:t> край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01134" y="1023582"/>
            <a:ext cx="1100919" cy="14876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С. </a:t>
            </a:r>
            <a:r>
              <a:rPr lang="ru-RU" sz="1400" dirty="0" err="1" smtClean="0">
                <a:solidFill>
                  <a:schemeClr val="tx1"/>
                </a:solidFill>
              </a:rPr>
              <a:t>Кременки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Симбирс-кая</a:t>
            </a:r>
            <a:r>
              <a:rPr lang="ru-RU" sz="1400" dirty="0" smtClean="0">
                <a:solidFill>
                  <a:schemeClr val="tx1"/>
                </a:solidFill>
              </a:rPr>
              <a:t> губерния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11235" y="1064525"/>
            <a:ext cx="941696" cy="14603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Саратовс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кая</a:t>
            </a:r>
            <a:r>
              <a:rPr lang="ru-RU" sz="1400" dirty="0" smtClean="0">
                <a:solidFill>
                  <a:schemeClr val="tx1"/>
                </a:solidFill>
              </a:rPr>
              <a:t> губерния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968991"/>
            <a:ext cx="1009934" cy="1692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С. Красное Юрьев- Польского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уезда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Владимирской губернии </a:t>
            </a:r>
            <a:r>
              <a:rPr lang="ru-RU" dirty="0" smtClean="0"/>
              <a:t>уезда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3773" y="3944205"/>
            <a:ext cx="1719617" cy="1119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Маковеев</a:t>
            </a:r>
            <a:r>
              <a:rPr lang="ru-RU" sz="1400" dirty="0" smtClean="0">
                <a:solidFill>
                  <a:schemeClr val="tx1"/>
                </a:solidFill>
              </a:rPr>
              <a:t> Леонид Петрович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с. Головино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Юрьев- Польского  района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78926" y="3985146"/>
            <a:ext cx="2006221" cy="1064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Маковеева</a:t>
            </a:r>
            <a:r>
              <a:rPr lang="ru-RU" sz="1400" dirty="0" smtClean="0">
                <a:solidFill>
                  <a:schemeClr val="tx1"/>
                </a:solidFill>
              </a:rPr>
              <a:t>  Вера Николаевна,</a:t>
            </a:r>
            <a:r>
              <a:rPr lang="ru-RU" sz="1200" dirty="0" smtClean="0">
                <a:solidFill>
                  <a:schemeClr val="tx1"/>
                </a:solidFill>
              </a:rPr>
              <a:t> с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Кочуро-Выселки</a:t>
            </a:r>
            <a:r>
              <a:rPr lang="ru-RU" sz="1400" dirty="0" smtClean="0">
                <a:solidFill>
                  <a:schemeClr val="tx1"/>
                </a:solidFill>
              </a:rPr>
              <a:t> Рязанской губернии </a:t>
            </a:r>
            <a:endParaRPr lang="ru-RU" sz="1400" dirty="0" smtClean="0"/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53887" y="3998794"/>
            <a:ext cx="1924334" cy="1064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Кривцов Виктор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Иванович,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г. Невинномысск. Ставропольский край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69542" y="4053385"/>
            <a:ext cx="1856094" cy="955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</a:t>
            </a:r>
            <a:r>
              <a:rPr lang="ru-RU" sz="1400" dirty="0" smtClean="0">
                <a:solidFill>
                  <a:schemeClr val="tx1"/>
                </a:solidFill>
              </a:rPr>
              <a:t>ривцова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Людмила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Николаевна,г</a:t>
            </a:r>
            <a:r>
              <a:rPr lang="ru-RU" sz="1400" dirty="0" smtClean="0">
                <a:solidFill>
                  <a:schemeClr val="tx1"/>
                </a:solidFill>
              </a:rPr>
              <a:t>. Байрам- Али, Туркменская ССР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88107" y="232014"/>
            <a:ext cx="5254388" cy="627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География расселения моих предков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3" name="Прямая со стрелкой 32"/>
          <p:cNvCxnSpPr>
            <a:stCxn id="8" idx="0"/>
            <a:endCxn id="23" idx="2"/>
          </p:cNvCxnSpPr>
          <p:nvPr/>
        </p:nvCxnSpPr>
        <p:spPr>
          <a:xfrm rot="16200000" flipV="1">
            <a:off x="367353" y="2798928"/>
            <a:ext cx="302524" cy="27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9" idx="0"/>
          </p:cNvCxnSpPr>
          <p:nvPr/>
        </p:nvCxnSpPr>
        <p:spPr>
          <a:xfrm rot="16200000" flipV="1">
            <a:off x="1401171" y="2802340"/>
            <a:ext cx="316172" cy="6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2729553" y="2825087"/>
            <a:ext cx="2456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6200000" flipV="1">
            <a:off x="3575714" y="2852382"/>
            <a:ext cx="341194" cy="1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2" idx="0"/>
          </p:cNvCxnSpPr>
          <p:nvPr/>
        </p:nvCxnSpPr>
        <p:spPr>
          <a:xfrm rot="5400000" flipH="1" flipV="1">
            <a:off x="5055927" y="2792673"/>
            <a:ext cx="357116" cy="12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3" idx="0"/>
            <a:endCxn id="20" idx="2"/>
          </p:cNvCxnSpPr>
          <p:nvPr/>
        </p:nvCxnSpPr>
        <p:spPr>
          <a:xfrm rot="16200000" flipV="1">
            <a:off x="6137511" y="2724434"/>
            <a:ext cx="395786" cy="78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21" idx="2"/>
          </p:cNvCxnSpPr>
          <p:nvPr/>
        </p:nvCxnSpPr>
        <p:spPr>
          <a:xfrm rot="16200000" flipV="1">
            <a:off x="7149153" y="2713629"/>
            <a:ext cx="409436" cy="4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5" idx="0"/>
            <a:endCxn id="22" idx="2"/>
          </p:cNvCxnSpPr>
          <p:nvPr/>
        </p:nvCxnSpPr>
        <p:spPr>
          <a:xfrm rot="5400000" flipH="1" flipV="1">
            <a:off x="8259169" y="2740926"/>
            <a:ext cx="439005" cy="6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593678" y="3814549"/>
            <a:ext cx="25930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>
            <a:off x="1337481" y="3821373"/>
            <a:ext cx="21836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10" idx="2"/>
          </p:cNvCxnSpPr>
          <p:nvPr/>
        </p:nvCxnSpPr>
        <p:spPr>
          <a:xfrm rot="16200000" flipH="1">
            <a:off x="2627193" y="3814548"/>
            <a:ext cx="232012" cy="81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10800000" flipV="1">
            <a:off x="3466532" y="3766781"/>
            <a:ext cx="204717" cy="1637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1323833" y="5076967"/>
            <a:ext cx="450376" cy="2593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2599899" y="5070143"/>
            <a:ext cx="232012" cy="218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2702257" y="6223379"/>
            <a:ext cx="1187355" cy="436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10800000" flipV="1">
            <a:off x="5895834" y="6332561"/>
            <a:ext cx="1296537" cy="327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073254" y="5076967"/>
            <a:ext cx="573206" cy="2593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27" idx="2"/>
            <a:endCxn id="7" idx="0"/>
          </p:cNvCxnSpPr>
          <p:nvPr/>
        </p:nvCxnSpPr>
        <p:spPr>
          <a:xfrm rot="5400000">
            <a:off x="7510818" y="4890447"/>
            <a:ext cx="368491" cy="605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12" idx="2"/>
          </p:cNvCxnSpPr>
          <p:nvPr/>
        </p:nvCxnSpPr>
        <p:spPr>
          <a:xfrm rot="16200000" flipH="1">
            <a:off x="5125303" y="3869709"/>
            <a:ext cx="218364" cy="12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400000">
            <a:off x="5936777" y="3875965"/>
            <a:ext cx="286603" cy="1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14" idx="2"/>
          </p:cNvCxnSpPr>
          <p:nvPr/>
        </p:nvCxnSpPr>
        <p:spPr>
          <a:xfrm rot="16200000" flipH="1">
            <a:off x="7319179" y="3879944"/>
            <a:ext cx="327548" cy="73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15" idx="2"/>
          </p:cNvCxnSpPr>
          <p:nvPr/>
        </p:nvCxnSpPr>
        <p:spPr>
          <a:xfrm rot="5400000">
            <a:off x="8222777" y="3814549"/>
            <a:ext cx="300251" cy="204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4" y="1783719"/>
            <a:ext cx="184731" cy="1100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endParaRPr lang="ru-RU" sz="7200" b="1" dirty="0">
              <a:ln w="19050">
                <a:solidFill>
                  <a:srgbClr val="712703"/>
                </a:solidFill>
              </a:ln>
              <a:gradFill flip="none" rotWithShape="1">
                <a:gsLst>
                  <a:gs pos="0">
                    <a:srgbClr val="B39E67"/>
                  </a:gs>
                  <a:gs pos="42000">
                    <a:srgbClr val="F5F1BF"/>
                  </a:gs>
                  <a:gs pos="83000">
                    <a:srgbClr val="A9915D"/>
                  </a:gs>
                  <a:gs pos="100000">
                    <a:srgbClr val="8A733F"/>
                  </a:gs>
                </a:gsLst>
                <a:lin ang="0" scaled="1"/>
                <a:tileRect/>
              </a:gradFill>
              <a:effectLst>
                <a:glow rad="63500">
                  <a:schemeClr val="accent4">
                    <a:alpha val="40000"/>
                  </a:schemeClr>
                </a:glow>
              </a:effectLst>
              <a:latin typeface="Lobster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4578" name="AutoShape 2" descr="https://cs8.pikabu.ru/post_img/2018/04/22/5/og_og_152437801126773990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583140" y="2031524"/>
            <a:ext cx="67692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  самое главное в нашей семье чтят и помнят  своих предков, бережно передают легенды и документы. И пусть в моей родословной нет громких имён, но каждый мой мудрый, терпеливый предок   лелеял свою землю,  берёг и защищал её величие. Все они жили вместе со своей страной её бедами и надеждами, может быть, поэтому их  судьбы схожи  и я очень горжусь принадлежностью к своему трудолюбивому роду.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4" y="1783719"/>
            <a:ext cx="184731" cy="1100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endParaRPr lang="ru-RU" sz="7200" b="1" dirty="0">
              <a:ln w="19050">
                <a:solidFill>
                  <a:srgbClr val="712703"/>
                </a:solidFill>
              </a:ln>
              <a:gradFill flip="none" rotWithShape="1">
                <a:gsLst>
                  <a:gs pos="0">
                    <a:srgbClr val="B39E67"/>
                  </a:gs>
                  <a:gs pos="42000">
                    <a:srgbClr val="F5F1BF"/>
                  </a:gs>
                  <a:gs pos="83000">
                    <a:srgbClr val="A9915D"/>
                  </a:gs>
                  <a:gs pos="100000">
                    <a:srgbClr val="8A733F"/>
                  </a:gs>
                </a:gsLst>
                <a:lin ang="0" scaled="1"/>
                <a:tileRect/>
              </a:gradFill>
              <a:effectLst>
                <a:glow rad="63500">
                  <a:schemeClr val="accent4">
                    <a:alpha val="40000"/>
                  </a:schemeClr>
                </a:glow>
              </a:effectLst>
              <a:latin typeface="Lobster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9493" y="696035"/>
            <a:ext cx="66055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-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лучше узнать свою родословную, сохранить наиболее ценный материал об истории семьи для последующих поколений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69493" y="2542750"/>
            <a:ext cx="689211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изучить происхождение и значение своей родовой фамилии;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собрать исторический материал и написать о некоторых моих предках с интересной биографией;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составить генеалогическое древо моей семьи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18866" y="1426138"/>
            <a:ext cx="76563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бъект исследования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родословная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исследования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история  моей семьи.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знать историю своей семьи, значит знать историю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страны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05219" y="1004435"/>
            <a:ext cx="765639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Методы  исследования: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опрос родственников; 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изучение  материалов  семейного    архива;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поиск информации в государственных архивах;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работа с интернет ресурсами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8434" name="Picture 2" descr="D:\новые   папки\краеведение\маковеевы\1040829-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234" y="546152"/>
            <a:ext cx="3637981" cy="559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9716987"/>
              </p:ext>
            </p:extLst>
          </p:nvPr>
        </p:nvGraphicFramePr>
        <p:xfrm>
          <a:off x="900750" y="996284"/>
          <a:ext cx="7492622" cy="4735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63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63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5581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Фамилия </a:t>
                      </a:r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Маковеевы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Фамилия Кривцовы 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996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образована от имени, рода занятий или места жительства человека по мужской линии. Исторические корни фамилии можно обнаружить в указателе жителей Древней Руси во времена   Ивана Грозного.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восходит к мирскому имени Кривец. Скорее всего, это имя-оберег, которое обладало, согласно языческим верованиям славян, магическими, «охранительными» свойствами.</a:t>
                      </a:r>
                    </a:p>
                    <a:p>
                      <a:pPr algn="just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27798" y="516484"/>
            <a:ext cx="76563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Карточка родословной росписи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41195" y="204716"/>
          <a:ext cx="8529850" cy="6359857"/>
        </p:xfrm>
        <a:graphic>
          <a:graphicData uri="http://schemas.openxmlformats.org/presentationml/2006/ole">
            <p:oleObj spid="_x0000_s21509" name="PDF" r:id="rId4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520</Words>
  <Application>Microsoft Office PowerPoint</Application>
  <PresentationFormat>Экран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1</cp:lastModifiedBy>
  <cp:revision>65</cp:revision>
  <dcterms:created xsi:type="dcterms:W3CDTF">2013-11-19T05:52:05Z</dcterms:created>
  <dcterms:modified xsi:type="dcterms:W3CDTF">2019-12-15T19:17:40Z</dcterms:modified>
</cp:coreProperties>
</file>